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80" r:id="rId3"/>
    <p:sldId id="379" r:id="rId4"/>
    <p:sldId id="259" r:id="rId5"/>
    <p:sldId id="381" r:id="rId6"/>
    <p:sldId id="260" r:id="rId7"/>
    <p:sldId id="382" r:id="rId8"/>
    <p:sldId id="266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61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1" autoAdjust="0"/>
  </p:normalViewPr>
  <p:slideViewPr>
    <p:cSldViewPr snapToGrid="0" showGuides="1">
      <p:cViewPr varScale="1">
        <p:scale>
          <a:sx n="37" d="100"/>
          <a:sy n="37" d="100"/>
        </p:scale>
        <p:origin x="144" y="90"/>
      </p:cViewPr>
      <p:guideLst>
        <p:guide orient="horz" pos="4320"/>
        <p:guide pos="7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-instructors/tree/master/powerpoint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original slide show from: </a:t>
            </a:r>
            <a:r>
              <a:rPr lang="en-US" dirty="0">
                <a:hlinkClick r:id="rId3"/>
              </a:rPr>
              <a:t>https://github.com/rstudio-education/master-the-tidyverse-instructors/tree/master/powerpoints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modified 2019-10-16 by Kim Cressman to incorporate pivot() functions and shorten for CERF workshop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tables 1, 2, 3, 4a, 4b, and 5 are all built-in datasets in R. They are different ways of representing the same data and are subsets from World Health Organization Tuberculosis data between 1999-2000.</a:t>
            </a:r>
          </a:p>
        </p:txBody>
      </p:sp>
    </p:spTree>
    <p:extLst>
      <p:ext uri="{BB962C8B-B14F-4D97-AF65-F5344CB8AC3E}">
        <p14:creationId xmlns:p14="http://schemas.microsoft.com/office/powerpoint/2010/main" val="397816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table4a is a built-in dataset of tuberculosis cases for 3 countries; </a:t>
            </a:r>
            <a:r>
              <a:rPr lang="en-US" dirty="0" err="1"/>
              <a:t>subsetted</a:t>
            </a:r>
            <a:r>
              <a:rPr lang="en-US" dirty="0"/>
              <a:t> from World Health Organization </a:t>
            </a:r>
            <a:r>
              <a:rPr lang="en-US"/>
              <a:t>data (?</a:t>
            </a:r>
            <a:r>
              <a:rPr lang="en-US" dirty="0"/>
              <a:t>table4a </a:t>
            </a:r>
            <a:r>
              <a:rPr lang="en-US"/>
              <a:t>for details)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0"/>
              </a:defRPr>
            </a:lvl1pPr>
          </a:lstStyle>
          <a:p>
            <a:pPr>
              <a:defRPr u="none"/>
            </a:pPr>
            <a:r>
              <a:rPr u="sng">
                <a:hlinkClick r:id="rId20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70" r:id="rId1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rstudio.com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2.png"/><Relationship Id="rId39" Type="http://schemas.openxmlformats.org/officeDocument/2006/relationships/image" Target="../media/image64.png"/><Relationship Id="rId21" Type="http://schemas.openxmlformats.org/officeDocument/2006/relationships/image" Target="../media/image49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32.png"/><Relationship Id="rId46" Type="http://schemas.openxmlformats.org/officeDocument/2006/relationships/image" Target="../media/image71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3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2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9.png"/><Relationship Id="rId19" Type="http://schemas.openxmlformats.org/officeDocument/2006/relationships/image" Target="../media/image33.png"/><Relationship Id="rId31" Type="http://schemas.openxmlformats.org/officeDocument/2006/relationships/image" Target="../media/image57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8" Type="http://schemas.openxmlformats.org/officeDocument/2006/relationships/image" Target="../media/image37.png"/><Relationship Id="rId51" Type="http://schemas.openxmlformats.org/officeDocument/2006/relationships/image" Target="../media/image76.png"/><Relationship Id="rId3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2.png"/><Relationship Id="rId39" Type="http://schemas.openxmlformats.org/officeDocument/2006/relationships/image" Target="../media/image64.png"/><Relationship Id="rId3" Type="http://schemas.openxmlformats.org/officeDocument/2006/relationships/image" Target="../media/image26.png"/><Relationship Id="rId21" Type="http://schemas.openxmlformats.org/officeDocument/2006/relationships/image" Target="../media/image49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84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32.png"/><Relationship Id="rId46" Type="http://schemas.openxmlformats.org/officeDocument/2006/relationships/image" Target="../media/image71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3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2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4.png"/><Relationship Id="rId10" Type="http://schemas.openxmlformats.org/officeDocument/2006/relationships/image" Target="../media/image39.png"/><Relationship Id="rId19" Type="http://schemas.openxmlformats.org/officeDocument/2006/relationships/image" Target="../media/image33.png"/><Relationship Id="rId31" Type="http://schemas.openxmlformats.org/officeDocument/2006/relationships/image" Target="../media/image57.png"/><Relationship Id="rId44" Type="http://schemas.openxmlformats.org/officeDocument/2006/relationships/image" Target="../media/image69.png"/><Relationship Id="rId52" Type="http://schemas.openxmlformats.org/officeDocument/2006/relationships/image" Target="../media/image8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8" Type="http://schemas.openxmlformats.org/officeDocument/2006/relationships/image" Target="../media/image37.png"/><Relationship Id="rId5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/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/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  <p:extLst>
      <p:ext uri="{BB962C8B-B14F-4D97-AF65-F5344CB8AC3E}">
        <p14:creationId xmlns:p14="http://schemas.microsoft.com/office/powerpoint/2010/main" val="26619465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49B35-1F75-458C-8109-C8A96FA00B04}"/>
              </a:ext>
            </a:extLst>
          </p:cNvPr>
          <p:cNvSpPr txBox="1"/>
          <p:nvPr/>
        </p:nvSpPr>
        <p:spPr>
          <a:xfrm>
            <a:off x="1952675" y="11317186"/>
            <a:ext cx="20566443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Also see these papers, in your “other resources” folder: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Wickham, 2014: </a:t>
            </a:r>
            <a:r>
              <a:rPr lang="en-US" sz="4400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Tidy Data</a:t>
            </a:r>
            <a:endParaRPr lang="en-US" sz="4800" i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Broman and Woo, 2017: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Data Organization in Spreadsheets</a:t>
            </a:r>
            <a:endParaRPr kumimoji="0" lang="en-US" sz="4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 Light" panose="020B0403030403020204" pitchFamily="34" charset="0"/>
              <a:ea typeface="Source Sans Pro Light" panose="020B0403030403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76045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 bldLvl="5" animBg="1" advAuto="0"/>
      <p:bldP spid="287" grpId="0" animBg="1" advAuto="0"/>
      <p:bldP spid="287" grpId="1" animBg="1" advAuto="0"/>
      <p:bldP spid="295" grpId="0" animBg="1" advAuto="0"/>
      <p:bldP spid="295" grpId="1" animBg="1" advAuto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910118" y="3074443"/>
            <a:ext cx="5239265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000" dirty="0" err="1"/>
              <a:t>pivot_longer</a:t>
            </a:r>
            <a:r>
              <a:rPr sz="60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6508637" y="1017308"/>
            <a:ext cx="7587049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names_to</a:t>
            </a:r>
            <a:r>
              <a:rPr lang="en-US" dirty="0"/>
              <a:t> 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former column names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3443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endParaRPr dirty="0">
              <a:solidFill>
                <a:srgbClr val="A6AAA9"/>
              </a:solidFill>
            </a:endParaRPr>
          </a:p>
        </p:txBody>
      </p:sp>
      <p:sp>
        <p:nvSpPr>
          <p:cNvPr id="564" name="value (former cells)"/>
          <p:cNvSpPr txBox="1"/>
          <p:nvPr/>
        </p:nvSpPr>
        <p:spPr>
          <a:xfrm>
            <a:off x="18829165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cases </a:t>
            </a:r>
            <a:r>
              <a:rPr dirty="0">
                <a:solidFill>
                  <a:srgbClr val="000000"/>
                </a:solidFill>
              </a:rPr>
              <a:t>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</a:t>
            </a:r>
            <a:r>
              <a:rPr lang="en-US" dirty="0"/>
              <a:t>2:4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"year"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"n"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12344163" y="3908565"/>
            <a:ext cx="4210015" cy="5232716"/>
          </a:xfrm>
          <a:custGeom>
            <a:avLst/>
            <a:gdLst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51 h 21600"/>
              <a:gd name="connsiteX10" fmla="*/ 21058 w 21600"/>
              <a:gd name="connsiteY10" fmla="*/ 0 h 21600"/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11 h 21600"/>
              <a:gd name="connsiteX10" fmla="*/ 21058 w 21600"/>
              <a:gd name="connsiteY10" fmla="*/ 0 h 21600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6541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814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98"/>
              <a:gd name="connsiteY0" fmla="*/ 0 h 22082"/>
              <a:gd name="connsiteX1" fmla="*/ 12668 w 21698"/>
              <a:gd name="connsiteY1" fmla="*/ 4678 h 22082"/>
              <a:gd name="connsiteX2" fmla="*/ 2228 w 21698"/>
              <a:gd name="connsiteY2" fmla="*/ 4718 h 22082"/>
              <a:gd name="connsiteX3" fmla="*/ 0 w 21698"/>
              <a:gd name="connsiteY3" fmla="*/ 6541 h 22082"/>
              <a:gd name="connsiteX4" fmla="*/ 0 w 21698"/>
              <a:gd name="connsiteY4" fmla="*/ 20258 h 22082"/>
              <a:gd name="connsiteX5" fmla="*/ 2228 w 21698"/>
              <a:gd name="connsiteY5" fmla="*/ 22082 h 22082"/>
              <a:gd name="connsiteX6" fmla="*/ 19372 w 21698"/>
              <a:gd name="connsiteY6" fmla="*/ 22082 h 22082"/>
              <a:gd name="connsiteX7" fmla="*/ 21600 w 21698"/>
              <a:gd name="connsiteY7" fmla="*/ 20258 h 22082"/>
              <a:gd name="connsiteX8" fmla="*/ 21698 w 21698"/>
              <a:gd name="connsiteY8" fmla="*/ 6781 h 22082"/>
              <a:gd name="connsiteX9" fmla="*/ 14945 w 21698"/>
              <a:gd name="connsiteY9" fmla="*/ 4693 h 22082"/>
              <a:gd name="connsiteX10" fmla="*/ 13694 w 21698"/>
              <a:gd name="connsiteY10" fmla="*/ 0 h 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98" h="22082" extrusionOk="0">
                <a:moveTo>
                  <a:pt x="13694" y="0"/>
                </a:moveTo>
                <a:lnTo>
                  <a:pt x="12668" y="4678"/>
                </a:lnTo>
                <a:lnTo>
                  <a:pt x="2228" y="4718"/>
                </a:lnTo>
                <a:cubicBezTo>
                  <a:pt x="997" y="4718"/>
                  <a:pt x="0" y="5534"/>
                  <a:pt x="0" y="6541"/>
                </a:cubicBezTo>
                <a:lnTo>
                  <a:pt x="0" y="20258"/>
                </a:lnTo>
                <a:cubicBezTo>
                  <a:pt x="0" y="21265"/>
                  <a:pt x="997" y="22082"/>
                  <a:pt x="2228" y="22082"/>
                </a:cubicBezTo>
                <a:lnTo>
                  <a:pt x="19372" y="22082"/>
                </a:lnTo>
                <a:cubicBezTo>
                  <a:pt x="20603" y="22082"/>
                  <a:pt x="21600" y="21265"/>
                  <a:pt x="21600" y="20258"/>
                </a:cubicBezTo>
                <a:cubicBezTo>
                  <a:pt x="21616" y="15618"/>
                  <a:pt x="21682" y="11421"/>
                  <a:pt x="21698" y="6781"/>
                </a:cubicBezTo>
                <a:cubicBezTo>
                  <a:pt x="21698" y="4502"/>
                  <a:pt x="20759" y="4729"/>
                  <a:pt x="14945" y="4693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975186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name of the new value column…"/>
          <p:cNvSpPr/>
          <p:nvPr/>
        </p:nvSpPr>
        <p:spPr>
          <a:xfrm>
            <a:off x="16869280" y="3909779"/>
            <a:ext cx="4201286" cy="5231502"/>
          </a:xfrm>
          <a:custGeom>
            <a:avLst/>
            <a:gdLst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17053 w 21600"/>
              <a:gd name="connsiteY2" fmla="*/ 445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2026 w 21600"/>
              <a:gd name="connsiteY1" fmla="*/ 4455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8575 w 19014"/>
              <a:gd name="connsiteY10" fmla="*/ 5329 h 21798"/>
              <a:gd name="connsiteX11" fmla="*/ 11445 w 19014"/>
              <a:gd name="connsiteY11" fmla="*/ 0 h 21798"/>
              <a:gd name="connsiteX0" fmla="*/ 11445 w 19047"/>
              <a:gd name="connsiteY0" fmla="*/ 0 h 21798"/>
              <a:gd name="connsiteX1" fmla="*/ 12026 w 19047"/>
              <a:gd name="connsiteY1" fmla="*/ 4653 h 21798"/>
              <a:gd name="connsiteX2" fmla="*/ 8021 w 19047"/>
              <a:gd name="connsiteY2" fmla="*/ 4613 h 21798"/>
              <a:gd name="connsiteX3" fmla="*/ 1961 w 19047"/>
              <a:gd name="connsiteY3" fmla="*/ 4653 h 21798"/>
              <a:gd name="connsiteX4" fmla="*/ 0 w 19047"/>
              <a:gd name="connsiteY4" fmla="*/ 6454 h 21798"/>
              <a:gd name="connsiteX5" fmla="*/ 0 w 19047"/>
              <a:gd name="connsiteY5" fmla="*/ 19997 h 21798"/>
              <a:gd name="connsiteX6" fmla="*/ 1961 w 19047"/>
              <a:gd name="connsiteY6" fmla="*/ 21798 h 21798"/>
              <a:gd name="connsiteX7" fmla="*/ 17053 w 19047"/>
              <a:gd name="connsiteY7" fmla="*/ 21798 h 21798"/>
              <a:gd name="connsiteX8" fmla="*/ 19014 w 19047"/>
              <a:gd name="connsiteY8" fmla="*/ 19997 h 21798"/>
              <a:gd name="connsiteX9" fmla="*/ 19014 w 19047"/>
              <a:gd name="connsiteY9" fmla="*/ 6454 h 21798"/>
              <a:gd name="connsiteX10" fmla="*/ 18878 w 19047"/>
              <a:gd name="connsiteY10" fmla="*/ 4773 h 21798"/>
              <a:gd name="connsiteX11" fmla="*/ 11445 w 19047"/>
              <a:gd name="connsiteY11" fmla="*/ 0 h 21798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3779 w 19014"/>
              <a:gd name="connsiteY10" fmla="*/ 4614 h 21798"/>
              <a:gd name="connsiteX11" fmla="*/ 11445 w 19014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892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733 h 21798"/>
              <a:gd name="connsiteX11" fmla="*/ 11445 w 1922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3822 w 19099"/>
              <a:gd name="connsiteY10" fmla="*/ 4733 h 21798"/>
              <a:gd name="connsiteX11" fmla="*/ 11445 w 1909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6333 w 19099"/>
              <a:gd name="connsiteY10" fmla="*/ 474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7413 w 19099"/>
              <a:gd name="connsiteY10" fmla="*/ 470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733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70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3"/>
              <a:gd name="connsiteY0" fmla="*/ 0 h 21798"/>
              <a:gd name="connsiteX1" fmla="*/ 12026 w 19143"/>
              <a:gd name="connsiteY1" fmla="*/ 4653 h 21798"/>
              <a:gd name="connsiteX2" fmla="*/ 8021 w 19143"/>
              <a:gd name="connsiteY2" fmla="*/ 4613 h 21798"/>
              <a:gd name="connsiteX3" fmla="*/ 1961 w 19143"/>
              <a:gd name="connsiteY3" fmla="*/ 4653 h 21798"/>
              <a:gd name="connsiteX4" fmla="*/ 0 w 19143"/>
              <a:gd name="connsiteY4" fmla="*/ 6454 h 21798"/>
              <a:gd name="connsiteX5" fmla="*/ 0 w 19143"/>
              <a:gd name="connsiteY5" fmla="*/ 19997 h 21798"/>
              <a:gd name="connsiteX6" fmla="*/ 1961 w 19143"/>
              <a:gd name="connsiteY6" fmla="*/ 21798 h 21798"/>
              <a:gd name="connsiteX7" fmla="*/ 17053 w 19143"/>
              <a:gd name="connsiteY7" fmla="*/ 21798 h 21798"/>
              <a:gd name="connsiteX8" fmla="*/ 19014 w 19143"/>
              <a:gd name="connsiteY8" fmla="*/ 19997 h 21798"/>
              <a:gd name="connsiteX9" fmla="*/ 19142 w 19143"/>
              <a:gd name="connsiteY9" fmla="*/ 6256 h 21798"/>
              <a:gd name="connsiteX10" fmla="*/ 17413 w 19143"/>
              <a:gd name="connsiteY10" fmla="*/ 4664 h 21798"/>
              <a:gd name="connsiteX11" fmla="*/ 13822 w 19143"/>
              <a:gd name="connsiteY11" fmla="*/ 4654 h 21798"/>
              <a:gd name="connsiteX12" fmla="*/ 11445 w 19143"/>
              <a:gd name="connsiteY12" fmla="*/ 0 h 21798"/>
              <a:gd name="connsiteX0" fmla="*/ 11445 w 19238"/>
              <a:gd name="connsiteY0" fmla="*/ 0 h 21798"/>
              <a:gd name="connsiteX1" fmla="*/ 12026 w 19238"/>
              <a:gd name="connsiteY1" fmla="*/ 4653 h 21798"/>
              <a:gd name="connsiteX2" fmla="*/ 8021 w 19238"/>
              <a:gd name="connsiteY2" fmla="*/ 4613 h 21798"/>
              <a:gd name="connsiteX3" fmla="*/ 1961 w 19238"/>
              <a:gd name="connsiteY3" fmla="*/ 4653 h 21798"/>
              <a:gd name="connsiteX4" fmla="*/ 0 w 19238"/>
              <a:gd name="connsiteY4" fmla="*/ 6454 h 21798"/>
              <a:gd name="connsiteX5" fmla="*/ 0 w 19238"/>
              <a:gd name="connsiteY5" fmla="*/ 19997 h 21798"/>
              <a:gd name="connsiteX6" fmla="*/ 1961 w 19238"/>
              <a:gd name="connsiteY6" fmla="*/ 21798 h 21798"/>
              <a:gd name="connsiteX7" fmla="*/ 17053 w 19238"/>
              <a:gd name="connsiteY7" fmla="*/ 21798 h 21798"/>
              <a:gd name="connsiteX8" fmla="*/ 19014 w 19238"/>
              <a:gd name="connsiteY8" fmla="*/ 19997 h 21798"/>
              <a:gd name="connsiteX9" fmla="*/ 19142 w 19238"/>
              <a:gd name="connsiteY9" fmla="*/ 6256 h 21798"/>
              <a:gd name="connsiteX10" fmla="*/ 17413 w 19238"/>
              <a:gd name="connsiteY10" fmla="*/ 4664 h 21798"/>
              <a:gd name="connsiteX11" fmla="*/ 13822 w 19238"/>
              <a:gd name="connsiteY11" fmla="*/ 4654 h 21798"/>
              <a:gd name="connsiteX12" fmla="*/ 11445 w 19238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66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88"/>
              <a:gd name="connsiteY0" fmla="*/ 0 h 21798"/>
              <a:gd name="connsiteX1" fmla="*/ 12026 w 19188"/>
              <a:gd name="connsiteY1" fmla="*/ 4653 h 21798"/>
              <a:gd name="connsiteX2" fmla="*/ 8021 w 19188"/>
              <a:gd name="connsiteY2" fmla="*/ 4613 h 21798"/>
              <a:gd name="connsiteX3" fmla="*/ 1961 w 19188"/>
              <a:gd name="connsiteY3" fmla="*/ 4653 h 21798"/>
              <a:gd name="connsiteX4" fmla="*/ 0 w 19188"/>
              <a:gd name="connsiteY4" fmla="*/ 6454 h 21798"/>
              <a:gd name="connsiteX5" fmla="*/ 0 w 19188"/>
              <a:gd name="connsiteY5" fmla="*/ 19997 h 21798"/>
              <a:gd name="connsiteX6" fmla="*/ 1961 w 19188"/>
              <a:gd name="connsiteY6" fmla="*/ 21798 h 21798"/>
              <a:gd name="connsiteX7" fmla="*/ 17053 w 19188"/>
              <a:gd name="connsiteY7" fmla="*/ 21798 h 21798"/>
              <a:gd name="connsiteX8" fmla="*/ 19014 w 19188"/>
              <a:gd name="connsiteY8" fmla="*/ 19997 h 21798"/>
              <a:gd name="connsiteX9" fmla="*/ 19185 w 19188"/>
              <a:gd name="connsiteY9" fmla="*/ 6415 h 21798"/>
              <a:gd name="connsiteX10" fmla="*/ 17413 w 19188"/>
              <a:gd name="connsiteY10" fmla="*/ 4664 h 21798"/>
              <a:gd name="connsiteX11" fmla="*/ 13822 w 19188"/>
              <a:gd name="connsiteY11" fmla="*/ 4654 h 21798"/>
              <a:gd name="connsiteX12" fmla="*/ 11445 w 19188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802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716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061"/>
              <a:gd name="connsiteY0" fmla="*/ 0 h 21798"/>
              <a:gd name="connsiteX1" fmla="*/ 12026 w 19061"/>
              <a:gd name="connsiteY1" fmla="*/ 4653 h 21798"/>
              <a:gd name="connsiteX2" fmla="*/ 8021 w 19061"/>
              <a:gd name="connsiteY2" fmla="*/ 4613 h 21798"/>
              <a:gd name="connsiteX3" fmla="*/ 1961 w 19061"/>
              <a:gd name="connsiteY3" fmla="*/ 4653 h 21798"/>
              <a:gd name="connsiteX4" fmla="*/ 0 w 19061"/>
              <a:gd name="connsiteY4" fmla="*/ 6454 h 21798"/>
              <a:gd name="connsiteX5" fmla="*/ 0 w 19061"/>
              <a:gd name="connsiteY5" fmla="*/ 19997 h 21798"/>
              <a:gd name="connsiteX6" fmla="*/ 1961 w 19061"/>
              <a:gd name="connsiteY6" fmla="*/ 21798 h 21798"/>
              <a:gd name="connsiteX7" fmla="*/ 17053 w 19061"/>
              <a:gd name="connsiteY7" fmla="*/ 21798 h 21798"/>
              <a:gd name="connsiteX8" fmla="*/ 19014 w 19061"/>
              <a:gd name="connsiteY8" fmla="*/ 19997 h 21798"/>
              <a:gd name="connsiteX9" fmla="*/ 19055 w 19061"/>
              <a:gd name="connsiteY9" fmla="*/ 6415 h 21798"/>
              <a:gd name="connsiteX10" fmla="*/ 17716 w 19061"/>
              <a:gd name="connsiteY10" fmla="*/ 4664 h 21798"/>
              <a:gd name="connsiteX11" fmla="*/ 13822 w 19061"/>
              <a:gd name="connsiteY11" fmla="*/ 4654 h 21798"/>
              <a:gd name="connsiteX12" fmla="*/ 11445 w 19061"/>
              <a:gd name="connsiteY12" fmla="*/ 0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61" h="21798" extrusionOk="0">
                <a:moveTo>
                  <a:pt x="11445" y="0"/>
                </a:moveTo>
                <a:cubicBezTo>
                  <a:pt x="11639" y="1551"/>
                  <a:pt x="11832" y="3102"/>
                  <a:pt x="12026" y="4653"/>
                </a:cubicBezTo>
                <a:cubicBezTo>
                  <a:pt x="11851" y="4606"/>
                  <a:pt x="8213" y="4613"/>
                  <a:pt x="8021" y="4613"/>
                </a:cubicBezTo>
                <a:lnTo>
                  <a:pt x="1961" y="4653"/>
                </a:lnTo>
                <a:cubicBezTo>
                  <a:pt x="878" y="4653"/>
                  <a:pt x="0" y="5459"/>
                  <a:pt x="0" y="6454"/>
                </a:cubicBezTo>
                <a:lnTo>
                  <a:pt x="0" y="19997"/>
                </a:lnTo>
                <a:cubicBezTo>
                  <a:pt x="0" y="20992"/>
                  <a:pt x="878" y="21798"/>
                  <a:pt x="1961" y="21798"/>
                </a:cubicBezTo>
                <a:lnTo>
                  <a:pt x="17053" y="21798"/>
                </a:lnTo>
                <a:cubicBezTo>
                  <a:pt x="18136" y="21798"/>
                  <a:pt x="19014" y="20992"/>
                  <a:pt x="19014" y="19997"/>
                </a:cubicBezTo>
                <a:cubicBezTo>
                  <a:pt x="19028" y="14993"/>
                  <a:pt x="19041" y="11419"/>
                  <a:pt x="19055" y="6415"/>
                </a:cubicBezTo>
                <a:cubicBezTo>
                  <a:pt x="19127" y="5620"/>
                  <a:pt x="18551" y="4705"/>
                  <a:pt x="17716" y="4664"/>
                </a:cubicBezTo>
                <a:lnTo>
                  <a:pt x="13822" y="4654"/>
                </a:lnTo>
                <a:lnTo>
                  <a:pt x="11445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7678380" y="4028229"/>
            <a:ext cx="4191001" cy="5113051"/>
          </a:xfrm>
          <a:custGeom>
            <a:avLst/>
            <a:gdLst>
              <a:gd name="connsiteX0" fmla="*/ 13795 w 21600"/>
              <a:gd name="connsiteY0" fmla="*/ 0 h 21974"/>
              <a:gd name="connsiteX1" fmla="*/ 10383 w 21600"/>
              <a:gd name="connsiteY1" fmla="*/ 4290 h 21974"/>
              <a:gd name="connsiteX2" fmla="*/ 2228 w 21600"/>
              <a:gd name="connsiteY2" fmla="*/ 4290 h 21974"/>
              <a:gd name="connsiteX3" fmla="*/ 0 w 21600"/>
              <a:gd name="connsiteY3" fmla="*/ 6148 h 21974"/>
              <a:gd name="connsiteX4" fmla="*/ 0 w 21600"/>
              <a:gd name="connsiteY4" fmla="*/ 20117 h 21974"/>
              <a:gd name="connsiteX5" fmla="*/ 2228 w 21600"/>
              <a:gd name="connsiteY5" fmla="*/ 21974 h 21974"/>
              <a:gd name="connsiteX6" fmla="*/ 19372 w 21600"/>
              <a:gd name="connsiteY6" fmla="*/ 21974 h 21974"/>
              <a:gd name="connsiteX7" fmla="*/ 21600 w 21600"/>
              <a:gd name="connsiteY7" fmla="*/ 20117 h 21974"/>
              <a:gd name="connsiteX8" fmla="*/ 21600 w 21600"/>
              <a:gd name="connsiteY8" fmla="*/ 6148 h 21974"/>
              <a:gd name="connsiteX9" fmla="*/ 19372 w 21600"/>
              <a:gd name="connsiteY9" fmla="*/ 4290 h 21974"/>
              <a:gd name="connsiteX10" fmla="*/ 11694 w 21600"/>
              <a:gd name="connsiteY10" fmla="*/ 4290 h 21974"/>
              <a:gd name="connsiteX11" fmla="*/ 13795 w 21600"/>
              <a:gd name="connsiteY11" fmla="*/ 0 h 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974" extrusionOk="0">
                <a:moveTo>
                  <a:pt x="13795" y="0"/>
                </a:moveTo>
                <a:lnTo>
                  <a:pt x="10383" y="4290"/>
                </a:lnTo>
                <a:lnTo>
                  <a:pt x="2228" y="4290"/>
                </a:lnTo>
                <a:cubicBezTo>
                  <a:pt x="997" y="4290"/>
                  <a:pt x="0" y="5122"/>
                  <a:pt x="0" y="6148"/>
                </a:cubicBezTo>
                <a:lnTo>
                  <a:pt x="0" y="20117"/>
                </a:lnTo>
                <a:cubicBezTo>
                  <a:pt x="0" y="21142"/>
                  <a:pt x="997" y="21974"/>
                  <a:pt x="2228" y="21974"/>
                </a:cubicBezTo>
                <a:lnTo>
                  <a:pt x="19372" y="21974"/>
                </a:lnTo>
                <a:cubicBezTo>
                  <a:pt x="20603" y="21974"/>
                  <a:pt x="21600" y="21142"/>
                  <a:pt x="21600" y="20117"/>
                </a:cubicBezTo>
                <a:lnTo>
                  <a:pt x="21600" y="6148"/>
                </a:lnTo>
                <a:cubicBezTo>
                  <a:pt x="21600" y="5122"/>
                  <a:pt x="20603" y="4290"/>
                  <a:pt x="19372" y="4290"/>
                </a:cubicBezTo>
                <a:lnTo>
                  <a:pt x="11694" y="4290"/>
                </a:lnTo>
                <a:lnTo>
                  <a:pt x="13795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6290336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9335758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-Country,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7221036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Everything except…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starts_with</a:t>
            </a:r>
            <a:r>
              <a:rPr lang="en-US" dirty="0"/>
              <a:t>("201")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</a:t>
            </a:r>
            <a:r>
              <a:rPr lang="en-US"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6"/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/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2:3,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"year",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 "n")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/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3516806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3721752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375954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352211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0" name="A data set is tidy iff:…">
            <a:extLst>
              <a:ext uri="{FF2B5EF4-FFF2-40B4-BE49-F238E27FC236}">
                <a16:creationId xmlns:a16="http://schemas.microsoft.com/office/drawing/2014/main" id="{CE102716-004A-4A90-9605-2F02929C62F7}"/>
              </a:ext>
            </a:extLst>
          </p:cNvPr>
          <p:cNvSpPr txBox="1"/>
          <p:nvPr/>
        </p:nvSpPr>
        <p:spPr>
          <a:xfrm>
            <a:off x="2848847" y="10059924"/>
            <a:ext cx="18809365" cy="3136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3000"/>
              </a:spcBef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lang="en-US"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dirty="0"/>
              <a:t> </a:t>
            </a:r>
            <a:r>
              <a:rPr lang="en-US" dirty="0"/>
              <a:t>all values that measure the same underlying </a:t>
            </a:r>
            <a:r>
              <a:rPr lang="en-US" b="1" i="1" dirty="0"/>
              <a:t>attribute</a:t>
            </a:r>
          </a:p>
          <a:p>
            <a:pPr algn="l">
              <a:spcBef>
                <a:spcPts val="3000"/>
              </a:spcBef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observation:</a:t>
            </a:r>
            <a:r>
              <a:rPr dirty="0"/>
              <a:t> </a:t>
            </a:r>
            <a:r>
              <a:rPr lang="en-US" dirty="0"/>
              <a:t>all values measured on the same </a:t>
            </a:r>
            <a:r>
              <a:rPr lang="en-US" b="1" i="1" dirty="0"/>
              <a:t>unit</a:t>
            </a:r>
            <a:endParaRPr b="1" dirty="0">
              <a:solidFill>
                <a:srgbClr val="78A64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spcBef>
                <a:spcPts val="3000"/>
              </a:spcBef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lang="en-US"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dirty="0"/>
              <a:t> </a:t>
            </a:r>
            <a:r>
              <a:rPr lang="en-US" dirty="0"/>
              <a:t>belongs to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sz="6100"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</a:rPr>
              <a:t>variable</a:t>
            </a:r>
            <a:r>
              <a:rPr lang="en-US" dirty="0"/>
              <a:t> and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sz="6100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</a:rPr>
              <a:t>observation</a:t>
            </a:r>
            <a:endParaRPr sz="6100" b="1" dirty="0">
              <a:solidFill>
                <a:srgbClr val="78A64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418359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uiExpand="1" build="p" bldLvl="5" animBg="1" advAuto="0"/>
      <p:bldP spid="287" grpId="0" uiExpand="1" animBg="1" advAuto="0"/>
      <p:bldP spid="287" grpId="1" animBg="1" advAuto="0"/>
      <p:bldP spid="295" grpId="0" uiExpand="1" animBg="1" advAuto="0"/>
      <p:bldP spid="295" grpId="1" animBg="1" advAuto="0"/>
      <p:bldP spid="20" grpId="0" uiExpan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144000" y="2066571"/>
            <a:ext cx="5214551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300" dirty="0" err="1"/>
              <a:t>pivot_wider</a:t>
            </a:r>
            <a:r>
              <a:rPr sz="63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3954162" y="590018"/>
            <a:ext cx="7528504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endParaRPr dirty="0"/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pollution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size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amount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7842039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098557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068210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column cells)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pollution %&gt;% </a:t>
            </a:r>
            <a:r>
              <a:rPr lang="en-US" dirty="0" err="1"/>
              <a:t>pivot_wider</a:t>
            </a:r>
            <a:r>
              <a:rPr dirty="0"/>
              <a:t>(</a:t>
            </a:r>
            <a:r>
              <a:rPr lang="en-US" dirty="0" err="1"/>
              <a:t>names_from</a:t>
            </a:r>
            <a:r>
              <a:rPr lang="en-US" dirty="0"/>
              <a:t> = </a:t>
            </a:r>
            <a:r>
              <a:rPr dirty="0"/>
              <a:t>size, </a:t>
            </a:r>
            <a:r>
              <a:rPr lang="en-US" dirty="0" err="1"/>
              <a:t>values_from</a:t>
            </a:r>
            <a:r>
              <a:rPr lang="en-US" dirty="0"/>
              <a:t> = </a:t>
            </a:r>
            <a:r>
              <a:rPr dirty="0"/>
              <a:t>amount)</a:t>
            </a:r>
          </a:p>
        </p:txBody>
      </p:sp>
      <p:sp>
        <p:nvSpPr>
          <p:cNvPr id="771" name="Arrow"/>
          <p:cNvSpPr/>
          <p:nvPr/>
        </p:nvSpPr>
        <p:spPr>
          <a:xfrm>
            <a:off x="10710467" y="4077731"/>
            <a:ext cx="2659547" cy="164661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E67584A5-60DA-4BA2-95D2-079D00EF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029178"/>
              </p:ext>
            </p:extLst>
          </p:nvPr>
        </p:nvGraphicFramePr>
        <p:xfrm>
          <a:off x="1962551" y="290130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6AD47420-8F89-4269-B5D9-B30F5BDDB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680585"/>
              </p:ext>
            </p:extLst>
          </p:nvPr>
        </p:nvGraphicFramePr>
        <p:xfrm>
          <a:off x="14626978" y="3042192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/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type,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/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4" animBg="1" advAuto="0"/>
      <p:bldP spid="1114" grpId="1" animBg="1" advAuto="0"/>
      <p:bldP spid="1115" grpId="3" animBg="1" advAuto="0"/>
      <p:bldP spid="1116" grpId="2" animBg="1" advAuto="0"/>
      <p:bldP spid="1117" grpId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91362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 bldLvl="5" animBg="1" advAuto="0"/>
      <p:bldP spid="287" grpId="0" animBg="1" advAuto="0"/>
      <p:bldP spid="287" grpId="1" animBg="1" advAuto="0"/>
      <p:bldP spid="295" grpId="0" animBg="1" advAuto="0"/>
      <p:bldP spid="295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/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2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4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6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/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/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/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/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  <p:bldP spid="1376" grpId="2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/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/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0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2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4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/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/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/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2579</Words>
  <Application>Microsoft Office PowerPoint</Application>
  <PresentationFormat>Custom</PresentationFormat>
  <Paragraphs>1568</Paragraphs>
  <Slides>73</Slides>
  <Notes>3</Notes>
  <HiddenSlides>10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Arial</vt:lpstr>
      <vt:lpstr>FontAwesome</vt:lpstr>
      <vt:lpstr>Gill Sans</vt:lpstr>
      <vt:lpstr>Gill Sans Light</vt:lpstr>
      <vt:lpstr>Helvetica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Cressman</dc:creator>
  <cp:lastModifiedBy>Kimberly Cressman</cp:lastModifiedBy>
  <cp:revision>33</cp:revision>
  <dcterms:modified xsi:type="dcterms:W3CDTF">2019-10-28T20:04:32Z</dcterms:modified>
</cp:coreProperties>
</file>